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0" r:id="rId4"/>
    <p:sldMasterId id="2147483691" r:id="rId5"/>
    <p:sldMasterId id="214748369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5689c3e06_6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45689c3e06_6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5689c3e06_6_2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45689c3e06_6_2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45689c3e0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45689c3e0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5689c3e06_6_2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45689c3e06_6_2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5689c3e06_6_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45689c3e06_6_3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5689c3e06_6_3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g45689c3e06_6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5689c3e06_6_3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https://youtu.be/lXMJt5PP3kM?t=12m43s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45689c3e06_6_3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5689c3e06_6_3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45689c3e06_6_3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45689c3e06_6_3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g45689c3e06_6_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45689c3e06_6_3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g45689c3e06_6_3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45689c3e06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影片放的地方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g45689c3e06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5689c3e06_9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45689c3e06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45689c3e06_6_3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45689c3e06_6_3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45689c3e06_6_3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g45689c3e06_6_3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45689c3e06_6_3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g45689c3e06_6_3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45689c3e06_6_3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g45689c3e06_6_3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5689c3e06_1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45689c3e06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5689c3e06_6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45689c3e06_6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5689c3e06_6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45689c3e06_6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白色方塊要半透明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5689c3e06_11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45689c3e06_1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白色方塊要半透明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5689c3e06_1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45689c3e06_1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白色方塊要半透明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5689c3e06_6_2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g45689c3e06_6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5689c3e06_6_2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45689c3e06_6_2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标题幻灯片" showMasterSp="0">
  <p:cSld name="17_标题幻灯片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标题幻灯片" showMasterSp="0">
  <p:cSld name="14_标题幻灯片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269999" y="-1269999"/>
            <a:ext cx="6604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标题幻灯片" showMasterSp="0">
  <p:cSld name="12_标题幻灯片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256109">
            <a:off x="2012219" y="-3565075"/>
            <a:ext cx="6923611" cy="958653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6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标题幻灯片" showMasterSp="0">
  <p:cSld name="11_标题幻灯片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6990098">
            <a:off x="3724754" y="-273476"/>
            <a:ext cx="5854262" cy="81059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7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标题幻灯片" showMasterSp="0">
  <p:cSld name="16_标题幻灯片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1564770" y="193675"/>
            <a:ext cx="4227376" cy="397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65" name="Google Shape;6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394456">
            <a:off x="-1052347" y="-2074502"/>
            <a:ext cx="2996503" cy="414900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_标题幻灯片" showMasterSp="0">
  <p:cSld name="15_标题幻灯片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idx="1" type="body"/>
          </p:nvPr>
        </p:nvSpPr>
        <p:spPr>
          <a:xfrm>
            <a:off x="343711" y="193675"/>
            <a:ext cx="4227376" cy="397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69" name="Google Shape;6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6516077" y="-3128889"/>
            <a:ext cx="3997214" cy="553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072904">
            <a:off x="-1525464" y="1578647"/>
            <a:ext cx="4673718" cy="64713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标题幻灯片" showMasterSp="0">
  <p:cSld name="10_标题幻灯片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343711" y="193675"/>
            <a:ext cx="4227376" cy="397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74" name="Google Shape;7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8336073">
            <a:off x="3724754" y="-273476"/>
            <a:ext cx="5854262" cy="81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0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标题幻灯片" showMasterSp="0">
  <p:cSld name="13_标题幻灯片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934421">
            <a:off x="2726450" y="-1827813"/>
            <a:ext cx="4278367" cy="592389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标题幻灯片" showMasterSp="0">
  <p:cSld name="8_标题幻灯片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idx="1" type="body"/>
          </p:nvPr>
        </p:nvSpPr>
        <p:spPr>
          <a:xfrm>
            <a:off x="1564770" y="193675"/>
            <a:ext cx="4227376" cy="397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81" name="Google Shape;8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394456">
            <a:off x="-1052347" y="-2074502"/>
            <a:ext cx="2996503" cy="414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207672" y="590852"/>
            <a:ext cx="4612471" cy="638649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_标题幻灯片" showMasterSp="0">
  <p:cSld name="18_标题幻灯片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idx="1" type="body"/>
          </p:nvPr>
        </p:nvSpPr>
        <p:spPr>
          <a:xfrm>
            <a:off x="1564770" y="193675"/>
            <a:ext cx="4227376" cy="397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86" name="Google Shape;8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394456">
            <a:off x="-1052347" y="-2074502"/>
            <a:ext cx="2996503" cy="414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7745267">
            <a:off x="5739107" y="-2337899"/>
            <a:ext cx="3376966" cy="46757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3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标题幻灯片" showMasterSp="0">
  <p:cSld name="9_标题幻灯片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343711" y="193675"/>
            <a:ext cx="4227376" cy="39717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91" name="Google Shape;9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247277" y="1229607"/>
            <a:ext cx="3795008" cy="525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6515108">
            <a:off x="6486809" y="975178"/>
            <a:ext cx="4502349" cy="623402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标题幻灯片" showMasterSp="0">
  <p:cSld name="2_标题幻灯片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idx="1" type="body"/>
          </p:nvPr>
        </p:nvSpPr>
        <p:spPr>
          <a:xfrm>
            <a:off x="494253" y="193675"/>
            <a:ext cx="4227376" cy="39717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2" type="body"/>
          </p:nvPr>
        </p:nvSpPr>
        <p:spPr>
          <a:xfrm>
            <a:off x="8539944" y="128660"/>
            <a:ext cx="604056" cy="4621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" name="Google Shape;97;p25"/>
          <p:cNvSpPr/>
          <p:nvPr>
            <p:ph idx="3" type="pic"/>
          </p:nvPr>
        </p:nvSpPr>
        <p:spPr>
          <a:xfrm>
            <a:off x="282576" y="4492106"/>
            <a:ext cx="14700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标题幻灯片" showMasterSp="0">
  <p:cSld name="3_标题幻灯片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/>
        </p:nvSpPr>
        <p:spPr>
          <a:xfrm>
            <a:off x="330453" y="569905"/>
            <a:ext cx="1213313" cy="284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背景图片素材</a:t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" name="Google Shape;101;p26"/>
          <p:cNvSpPr/>
          <p:nvPr/>
        </p:nvSpPr>
        <p:spPr>
          <a:xfrm>
            <a:off x="330452" y="136834"/>
            <a:ext cx="612187" cy="1924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OfficePLUS</a:t>
            </a:r>
            <a:endParaRPr b="0" i="0" sz="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标题幻灯片" showMasterSp="0">
  <p:cSld name="4_标题幻灯片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/>
          <p:nvPr/>
        </p:nvSpPr>
        <p:spPr>
          <a:xfrm>
            <a:off x="330452" y="569905"/>
            <a:ext cx="496771" cy="284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标注</a:t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5" name="Google Shape;105;p27"/>
          <p:cNvSpPr/>
          <p:nvPr/>
        </p:nvSpPr>
        <p:spPr>
          <a:xfrm>
            <a:off x="2143256" y="631461"/>
            <a:ext cx="1051501" cy="24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字体使用 </a:t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行距</a:t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背景图片出处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声明</a:t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27"/>
          <p:cNvSpPr/>
          <p:nvPr/>
        </p:nvSpPr>
        <p:spPr>
          <a:xfrm>
            <a:off x="3296289" y="631461"/>
            <a:ext cx="2795593" cy="30693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英文 Century Gothic</a:t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中文 微软雅黑</a:t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正文 1.3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www.zcool.com.cn</a:t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www.iconfinder.com</a:t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互联网是一个开放共享的平台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OfficePLUS</a:t>
            </a:r>
            <a:r>
              <a:rPr b="0" i="0" lang="zh-TW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部分设计灵感与元素来源于网络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如有建议请联系 </a:t>
            </a:r>
            <a:r>
              <a:rPr b="0" i="0" lang="zh-TW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officeplus@microsoft.com</a:t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7" name="Google Shape;107;p27"/>
          <p:cNvSpPr/>
          <p:nvPr/>
        </p:nvSpPr>
        <p:spPr>
          <a:xfrm>
            <a:off x="330452" y="136834"/>
            <a:ext cx="612187" cy="1924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OfficePLUS</a:t>
            </a:r>
            <a:endParaRPr b="0" i="0" sz="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27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标题幻灯片" showMasterSp="0">
  <p:cSld name="5_标题幻灯片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/>
        </p:nvSpPr>
        <p:spPr>
          <a:xfrm>
            <a:off x="3335966" y="3344043"/>
            <a:ext cx="2472071" cy="2230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点击</a:t>
            </a:r>
            <a:r>
              <a:rPr b="0" i="0" lang="zh-TW" sz="1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Logo</a:t>
            </a:r>
            <a:r>
              <a:rPr b="0" i="0" lang="zh-TW" sz="1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获取更多优质模板（放映模式）</a:t>
            </a:r>
            <a:endParaRPr b="0" i="0" sz="1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1" name="Google Shape;111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2420874"/>
            <a:ext cx="2286000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8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标题幻灯片">
  <p:cSld name="14_标题幻灯片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269999" y="-1270000"/>
            <a:ext cx="6604000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标题幻灯片">
  <p:cSld name="12_标题幻灯片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256109">
            <a:off x="2012219" y="-3565074"/>
            <a:ext cx="6923612" cy="958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标题幻灯片">
  <p:cSld name="11_标题幻灯片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6990098">
            <a:off x="3724753" y="-273477"/>
            <a:ext cx="5854263" cy="81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2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标题幻灯片">
  <p:cSld name="6_标题幻灯片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"/>
          <p:cNvSpPr txBox="1"/>
          <p:nvPr>
            <p:ph idx="1" type="body"/>
          </p:nvPr>
        </p:nvSpPr>
        <p:spPr>
          <a:xfrm>
            <a:off x="4507073" y="193675"/>
            <a:ext cx="42273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26" name="Google Shape;12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536964"/>
            <a:ext cx="5729067" cy="793255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3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标题幻灯片">
  <p:cSld name="16_标题幻灯片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idx="1" type="body"/>
          </p:nvPr>
        </p:nvSpPr>
        <p:spPr>
          <a:xfrm>
            <a:off x="1564770" y="193675"/>
            <a:ext cx="42273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30" name="Google Shape;13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394455">
            <a:off x="-1052346" y="-2074502"/>
            <a:ext cx="2996502" cy="4149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4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标题幻灯片">
  <p:cSld name="17_标题幻灯片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_标题幻灯片">
  <p:cSld name="15_标题幻灯片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6"/>
          <p:cNvSpPr txBox="1"/>
          <p:nvPr>
            <p:ph idx="1" type="body"/>
          </p:nvPr>
        </p:nvSpPr>
        <p:spPr>
          <a:xfrm>
            <a:off x="343711" y="193675"/>
            <a:ext cx="42273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36" name="Google Shape;13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6516078" y="-3128889"/>
            <a:ext cx="3997213" cy="553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072904">
            <a:off x="-1525464" y="1578647"/>
            <a:ext cx="4673718" cy="6471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6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标题幻灯片">
  <p:cSld name="10_标题幻灯片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 txBox="1"/>
          <p:nvPr>
            <p:ph idx="1" type="body"/>
          </p:nvPr>
        </p:nvSpPr>
        <p:spPr>
          <a:xfrm>
            <a:off x="343711" y="193675"/>
            <a:ext cx="42273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41" name="Google Shape;14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8336073">
            <a:off x="3724755" y="-273476"/>
            <a:ext cx="5854261" cy="81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7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标题幻灯片">
  <p:cSld name="13_标题幻灯片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934421">
            <a:off x="2726450" y="-1827813"/>
            <a:ext cx="4278367" cy="592389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8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标题幻灯片">
  <p:cSld name="8_标题幻灯片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9"/>
          <p:cNvSpPr txBox="1"/>
          <p:nvPr>
            <p:ph idx="1" type="body"/>
          </p:nvPr>
        </p:nvSpPr>
        <p:spPr>
          <a:xfrm>
            <a:off x="1564770" y="193675"/>
            <a:ext cx="42273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48" name="Google Shape;14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394455">
            <a:off x="-1052346" y="-2074502"/>
            <a:ext cx="2996502" cy="414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207673" y="590852"/>
            <a:ext cx="4612471" cy="638649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9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_标题幻灯片">
  <p:cSld name="18_标题幻灯片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0"/>
          <p:cNvSpPr txBox="1"/>
          <p:nvPr>
            <p:ph idx="1" type="body"/>
          </p:nvPr>
        </p:nvSpPr>
        <p:spPr>
          <a:xfrm>
            <a:off x="1564770" y="193675"/>
            <a:ext cx="42273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53" name="Google Shape;15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394455">
            <a:off x="-1052346" y="-2074502"/>
            <a:ext cx="2996502" cy="414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7745266">
            <a:off x="5739108" y="-2337900"/>
            <a:ext cx="3376966" cy="467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40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标题幻灯片">
  <p:cSld name="9_标题幻灯片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1"/>
          <p:cNvSpPr txBox="1"/>
          <p:nvPr>
            <p:ph idx="1" type="body"/>
          </p:nvPr>
        </p:nvSpPr>
        <p:spPr>
          <a:xfrm>
            <a:off x="343711" y="193675"/>
            <a:ext cx="42273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58" name="Google Shape;15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247277" y="1229607"/>
            <a:ext cx="3795009" cy="52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6515108">
            <a:off x="6486808" y="975178"/>
            <a:ext cx="4502348" cy="623402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1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标题幻灯片">
  <p:cSld name="2_标题幻灯片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/>
          <p:nvPr>
            <p:ph idx="1" type="body"/>
          </p:nvPr>
        </p:nvSpPr>
        <p:spPr>
          <a:xfrm>
            <a:off x="494253" y="193675"/>
            <a:ext cx="4227300" cy="3972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3" name="Google Shape;163;p42"/>
          <p:cNvSpPr txBox="1"/>
          <p:nvPr>
            <p:ph idx="2" type="body"/>
          </p:nvPr>
        </p:nvSpPr>
        <p:spPr>
          <a:xfrm>
            <a:off x="8539944" y="128660"/>
            <a:ext cx="604200" cy="46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4" name="Google Shape;164;p42"/>
          <p:cNvSpPr/>
          <p:nvPr>
            <p:ph idx="3" type="pic"/>
          </p:nvPr>
        </p:nvSpPr>
        <p:spPr>
          <a:xfrm>
            <a:off x="282576" y="4492106"/>
            <a:ext cx="1470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5" name="Google Shape;165;p42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标题幻灯片">
  <p:cSld name="3_标题幻灯片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/>
          <p:nvPr/>
        </p:nvSpPr>
        <p:spPr>
          <a:xfrm>
            <a:off x="330453" y="569905"/>
            <a:ext cx="1213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背景图片素材</a:t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" name="Google Shape;168;p43"/>
          <p:cNvSpPr/>
          <p:nvPr/>
        </p:nvSpPr>
        <p:spPr>
          <a:xfrm>
            <a:off x="330452" y="136834"/>
            <a:ext cx="612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OfficePLUS</a:t>
            </a:r>
            <a:endParaRPr b="0" i="0" sz="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9" name="Google Shape;169;p43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标题幻灯片">
  <p:cSld name="4_标题幻灯片">
    <p:bg>
      <p:bgPr>
        <a:solidFill>
          <a:srgbClr val="E73A1C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/>
          <p:nvPr/>
        </p:nvSpPr>
        <p:spPr>
          <a:xfrm>
            <a:off x="330452" y="569905"/>
            <a:ext cx="496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标注</a:t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" name="Google Shape;172;p44"/>
          <p:cNvSpPr/>
          <p:nvPr/>
        </p:nvSpPr>
        <p:spPr>
          <a:xfrm>
            <a:off x="2143256" y="631461"/>
            <a:ext cx="1051500" cy="24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字体使用 </a:t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行距</a:t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背景图片出处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声明</a:t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3" name="Google Shape;173;p44"/>
          <p:cNvSpPr/>
          <p:nvPr/>
        </p:nvSpPr>
        <p:spPr>
          <a:xfrm>
            <a:off x="3296289" y="631461"/>
            <a:ext cx="2795700" cy="30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英文 Century Gothic</a:t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中文 微软雅黑</a:t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正文 1.3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www.zcool.com.cn</a:t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www.iconfinder.com</a:t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互联网是一个开放共享的平台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OfficePLUS</a:t>
            </a:r>
            <a:r>
              <a:rPr b="0" i="0" lang="zh-TW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部分设计灵感与元素来源于网络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如有建议请联系 </a:t>
            </a:r>
            <a:r>
              <a:rPr b="0" i="0" lang="zh-TW" sz="1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officeplus@microsoft.com</a:t>
            </a:r>
            <a:endParaRPr b="0" i="0" sz="1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4" name="Google Shape;174;p44"/>
          <p:cNvSpPr/>
          <p:nvPr/>
        </p:nvSpPr>
        <p:spPr>
          <a:xfrm>
            <a:off x="330452" y="136834"/>
            <a:ext cx="612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OfficePLUS</a:t>
            </a:r>
            <a:endParaRPr b="0" i="0" sz="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5" name="Google Shape;175;p44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标题幻灯片">
  <p:cSld name="5_标题幻灯片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5"/>
          <p:cNvSpPr txBox="1"/>
          <p:nvPr/>
        </p:nvSpPr>
        <p:spPr>
          <a:xfrm>
            <a:off x="3335966" y="3344043"/>
            <a:ext cx="2472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点击</a:t>
            </a:r>
            <a:r>
              <a:rPr b="0" i="0" lang="zh-TW" sz="1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Logo</a:t>
            </a:r>
            <a:r>
              <a:rPr b="0" i="0" lang="zh-TW" sz="1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获取更多优质模板（放映模式）</a:t>
            </a:r>
            <a:endParaRPr b="0" i="0" sz="1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8" name="Google Shape;178;p4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2420874"/>
            <a:ext cx="2286000" cy="30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5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>
            <a:alpha val="26666"/>
          </a:schemeClr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AAAxb71V-AA" TargetMode="External"/><Relationship Id="rId4" Type="http://schemas.openxmlformats.org/officeDocument/2006/relationships/image" Target="../media/image17.jp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6"/>
          <p:cNvSpPr/>
          <p:nvPr/>
        </p:nvSpPr>
        <p:spPr>
          <a:xfrm>
            <a:off x="0" y="-55675"/>
            <a:ext cx="9144000" cy="5280300"/>
          </a:xfrm>
          <a:prstGeom prst="rect">
            <a:avLst/>
          </a:prstGeom>
          <a:solidFill>
            <a:srgbClr val="00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A4C2F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7243" y="1841961"/>
            <a:ext cx="4809526" cy="14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5"/>
          <p:cNvSpPr/>
          <p:nvPr/>
        </p:nvSpPr>
        <p:spPr>
          <a:xfrm>
            <a:off x="0" y="-68400"/>
            <a:ext cx="9144000" cy="5280300"/>
          </a:xfrm>
          <a:prstGeom prst="rect">
            <a:avLst/>
          </a:prstGeom>
          <a:solidFill>
            <a:srgbClr val="00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A4C2F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5"/>
          <p:cNvSpPr txBox="1"/>
          <p:nvPr/>
        </p:nvSpPr>
        <p:spPr>
          <a:xfrm>
            <a:off x="2283108" y="603170"/>
            <a:ext cx="29865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</a:pPr>
            <a:r>
              <a:rPr b="0" i="0" lang="zh-TW" sz="10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ONE</a:t>
            </a:r>
            <a:endParaRPr b="0" i="0" sz="10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7" name="Google Shape;447;p55"/>
          <p:cNvSpPr/>
          <p:nvPr/>
        </p:nvSpPr>
        <p:spPr>
          <a:xfrm>
            <a:off x="2732750" y="2049175"/>
            <a:ext cx="38043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zh-TW" sz="18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Problems of blinds reading </a:t>
            </a:r>
            <a:endParaRPr b="0" i="0" sz="18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5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50" y="4749850"/>
            <a:ext cx="1297470" cy="3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5"/>
          <p:cNvSpPr txBox="1"/>
          <p:nvPr/>
        </p:nvSpPr>
        <p:spPr>
          <a:xfrm>
            <a:off x="2722484" y="2188975"/>
            <a:ext cx="23079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zh-TW" sz="18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foreign</a:t>
            </a:r>
            <a:r>
              <a:rPr b="0" i="0" lang="zh-TW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0" i="0" lang="zh-TW" sz="18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languages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55"/>
          <p:cNvPicPr preferRelativeResize="0"/>
          <p:nvPr/>
        </p:nvPicPr>
        <p:blipFill rotWithShape="1">
          <a:blip r:embed="rId4">
            <a:alphaModFix/>
          </a:blip>
          <a:srcRect b="47561" l="15065" r="42288" t="31596"/>
          <a:stretch/>
        </p:blipFill>
        <p:spPr>
          <a:xfrm rot="5400000">
            <a:off x="-2967278" y="2888601"/>
            <a:ext cx="8808525" cy="2873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50" y="4749850"/>
            <a:ext cx="1297470" cy="3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275" y="4275"/>
            <a:ext cx="9244925" cy="520027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6"/>
          <p:cNvSpPr/>
          <p:nvPr/>
        </p:nvSpPr>
        <p:spPr>
          <a:xfrm>
            <a:off x="1626010" y="1580191"/>
            <a:ext cx="7518000" cy="1769700"/>
          </a:xfrm>
          <a:prstGeom prst="rect">
            <a:avLst/>
          </a:prstGeom>
          <a:solidFill>
            <a:srgbClr val="2B2579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9" name="Google Shape;459;p56"/>
          <p:cNvSpPr txBox="1"/>
          <p:nvPr/>
        </p:nvSpPr>
        <p:spPr>
          <a:xfrm>
            <a:off x="1805950" y="1802800"/>
            <a:ext cx="72081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most of us, reading foreign languages is not difficult anymore, but it’s still a challenge for blind people to read from an unfamiliar language.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0" name="Google Shape;460;p56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6"/>
          <p:cNvSpPr txBox="1"/>
          <p:nvPr/>
        </p:nvSpPr>
        <p:spPr>
          <a:xfrm>
            <a:off x="201150" y="528200"/>
            <a:ext cx="84963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zh-TW" sz="2800">
                <a:latin typeface="Century Gothic"/>
                <a:ea typeface="Century Gothic"/>
                <a:cs typeface="Century Gothic"/>
                <a:sym typeface="Century Gothic"/>
              </a:rPr>
              <a:t>User goals and Usability goal</a:t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2" name="Google Shape;46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50" y="4749850"/>
            <a:ext cx="1297470" cy="3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6"/>
          <p:cNvSpPr txBox="1"/>
          <p:nvPr/>
        </p:nvSpPr>
        <p:spPr>
          <a:xfrm>
            <a:off x="471225" y="950525"/>
            <a:ext cx="6569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2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 of blinds and essay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464" name="Google Shape;464;p56"/>
          <p:cNvSpPr/>
          <p:nvPr/>
        </p:nvSpPr>
        <p:spPr>
          <a:xfrm>
            <a:off x="0" y="3397900"/>
            <a:ext cx="5862000" cy="1024800"/>
          </a:xfrm>
          <a:prstGeom prst="rect">
            <a:avLst/>
          </a:prstGeom>
          <a:solidFill>
            <a:srgbClr val="2B2579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5" name="Google Shape;465;p56"/>
          <p:cNvSpPr txBox="1"/>
          <p:nvPr/>
        </p:nvSpPr>
        <p:spPr>
          <a:xfrm>
            <a:off x="0" y="3397900"/>
            <a:ext cx="6569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“I wonder if I could understand the meaning of</a:t>
            </a:r>
            <a:endParaRPr i="1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many master pieces in other language which I can’t understand.”</a:t>
            </a:r>
            <a:endParaRPr i="1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" y="0"/>
            <a:ext cx="9143999" cy="514227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7"/>
          <p:cNvSpPr/>
          <p:nvPr/>
        </p:nvSpPr>
        <p:spPr>
          <a:xfrm>
            <a:off x="0" y="536962"/>
            <a:ext cx="5120700" cy="789600"/>
          </a:xfrm>
          <a:prstGeom prst="rect">
            <a:avLst/>
          </a:prstGeom>
          <a:solidFill>
            <a:srgbClr val="2B2579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57"/>
          <p:cNvSpPr txBox="1"/>
          <p:nvPr/>
        </p:nvSpPr>
        <p:spPr>
          <a:xfrm>
            <a:off x="471225" y="950525"/>
            <a:ext cx="6569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2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 of blinds and essay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7"/>
          <p:cNvSpPr/>
          <p:nvPr/>
        </p:nvSpPr>
        <p:spPr>
          <a:xfrm>
            <a:off x="0" y="2115050"/>
            <a:ext cx="7240500" cy="1769700"/>
          </a:xfrm>
          <a:prstGeom prst="rect">
            <a:avLst/>
          </a:prstGeom>
          <a:solidFill>
            <a:srgbClr val="2B2579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4" name="Google Shape;474;p57"/>
          <p:cNvSpPr txBox="1"/>
          <p:nvPr/>
        </p:nvSpPr>
        <p:spPr>
          <a:xfrm>
            <a:off x="201150" y="2189400"/>
            <a:ext cx="68997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Gang, Wang (25)</a:t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b="0" i="0" lang="zh-TW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my childhood, I like to read fiction in english very much. </a:t>
            </a:r>
            <a:endParaRPr b="0" i="0" sz="1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But after the accident</a:t>
            </a:r>
            <a:r>
              <a:rPr b="0" i="0" lang="zh-TW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0" i="0" lang="zh-TW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everything changes. I could not keep my hobby anymore, because text translation is a lot more difficult for blinds. Although there are some reading tools for blinds, but they are only in native language. I must translate each word individually, but most of the times I can’t even find the word in such a large article again and again.  </a:t>
            </a:r>
            <a:endParaRPr b="0" i="0" sz="1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5" name="Google Shape;47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150" y="4749850"/>
            <a:ext cx="1297470" cy="3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7"/>
          <p:cNvSpPr txBox="1"/>
          <p:nvPr/>
        </p:nvSpPr>
        <p:spPr>
          <a:xfrm>
            <a:off x="201150" y="515065"/>
            <a:ext cx="84963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zh-TW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scenarios</a:t>
            </a:r>
            <a:endParaRPr b="0" i="0" sz="2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011" y="-111125"/>
            <a:ext cx="9198075" cy="61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8"/>
          <p:cNvSpPr/>
          <p:nvPr/>
        </p:nvSpPr>
        <p:spPr>
          <a:xfrm>
            <a:off x="0" y="1432675"/>
            <a:ext cx="9180063" cy="766500"/>
          </a:xfrm>
          <a:prstGeom prst="rect">
            <a:avLst/>
          </a:prstGeom>
          <a:solidFill>
            <a:srgbClr val="2B2579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3" name="Google Shape;483;p58"/>
          <p:cNvSpPr/>
          <p:nvPr/>
        </p:nvSpPr>
        <p:spPr>
          <a:xfrm>
            <a:off x="0" y="2262353"/>
            <a:ext cx="9180063" cy="59822"/>
          </a:xfrm>
          <a:prstGeom prst="rect">
            <a:avLst/>
          </a:prstGeom>
          <a:solidFill>
            <a:srgbClr val="2B2579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4" name="Google Shape;484;p58"/>
          <p:cNvSpPr txBox="1"/>
          <p:nvPr/>
        </p:nvSpPr>
        <p:spPr>
          <a:xfrm>
            <a:off x="55674" y="1409028"/>
            <a:ext cx="9482463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Thus our primary goal is : </a:t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To provide blind people an easy and intuitive way to translate </a:t>
            </a:r>
            <a:r>
              <a:rPr b="0" i="0" lang="zh-TW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digital</a:t>
            </a:r>
            <a:r>
              <a:rPr b="0" i="0" lang="zh-TW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articles.</a:t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5" name="Google Shape;48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150" y="4749850"/>
            <a:ext cx="1297470" cy="3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150" y="4749850"/>
            <a:ext cx="1297470" cy="3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9"/>
          <p:cNvSpPr/>
          <p:nvPr/>
        </p:nvSpPr>
        <p:spPr>
          <a:xfrm>
            <a:off x="0" y="-55675"/>
            <a:ext cx="9144000" cy="5280300"/>
          </a:xfrm>
          <a:prstGeom prst="rect">
            <a:avLst/>
          </a:prstGeom>
          <a:solidFill>
            <a:srgbClr val="00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A4C2F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9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9"/>
          <p:cNvSpPr txBox="1"/>
          <p:nvPr/>
        </p:nvSpPr>
        <p:spPr>
          <a:xfrm>
            <a:off x="3214650" y="1829675"/>
            <a:ext cx="27147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</a:pPr>
            <a:r>
              <a:rPr b="0" i="0" lang="zh-TW" sz="10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Two</a:t>
            </a:r>
            <a:endParaRPr b="0" i="0" sz="10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4" name="Google Shape;494;p59"/>
          <p:cNvSpPr txBox="1"/>
          <p:nvPr/>
        </p:nvSpPr>
        <p:spPr>
          <a:xfrm>
            <a:off x="2634475" y="3659125"/>
            <a:ext cx="3535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can “Craft”  help us </a:t>
            </a:r>
            <a:endParaRPr b="0" i="0" sz="1800" u="none" cap="none" strike="noStrike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5" name="Google Shape;49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50" y="4749850"/>
            <a:ext cx="1297470" cy="3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341370" y="1983268"/>
            <a:ext cx="8449352" cy="18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0"/>
          <p:cNvSpPr/>
          <p:nvPr/>
        </p:nvSpPr>
        <p:spPr>
          <a:xfrm>
            <a:off x="0" y="-55675"/>
            <a:ext cx="9144000" cy="5280300"/>
          </a:xfrm>
          <a:prstGeom prst="rect">
            <a:avLst/>
          </a:prstGeom>
          <a:solidFill>
            <a:srgbClr val="00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A4C2F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0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0"/>
          <p:cNvSpPr txBox="1"/>
          <p:nvPr/>
        </p:nvSpPr>
        <p:spPr>
          <a:xfrm>
            <a:off x="201150" y="528200"/>
            <a:ext cx="84963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TW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Craft and  Lighten Bridge</a:t>
            </a:r>
            <a:endParaRPr b="0" i="0" sz="2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4" name="Google Shape;504;p60"/>
          <p:cNvSpPr txBox="1"/>
          <p:nvPr/>
        </p:nvSpPr>
        <p:spPr>
          <a:xfrm>
            <a:off x="545000" y="2117700"/>
            <a:ext cx="8496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“Craft keyboard” from logi provides an intuitive </a:t>
            </a:r>
            <a:r>
              <a:rPr b="1" i="0" lang="zh-TW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linear</a:t>
            </a:r>
            <a:r>
              <a:rPr b="0" i="0" lang="zh-TW" sz="18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operation.</a:t>
            </a:r>
            <a:endParaRPr b="0" i="0" sz="1800" u="none" cap="none" strike="noStrike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feature allows users to select their desire section easily without looking at it.</a:t>
            </a:r>
            <a:endParaRPr b="0" i="0" sz="1800" u="none" cap="none" strike="noStrike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5" name="Google Shape;505;p60"/>
          <p:cNvPicPr preferRelativeResize="0"/>
          <p:nvPr/>
        </p:nvPicPr>
        <p:blipFill rotWithShape="1">
          <a:blip r:embed="rId3">
            <a:alphaModFix/>
          </a:blip>
          <a:srcRect b="30263" l="15662" r="15372" t="31722"/>
          <a:stretch/>
        </p:blipFill>
        <p:spPr>
          <a:xfrm>
            <a:off x="267903" y="3320501"/>
            <a:ext cx="9886973" cy="363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150" y="4749850"/>
            <a:ext cx="1297470" cy="3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0"/>
          <p:cNvSpPr txBox="1"/>
          <p:nvPr/>
        </p:nvSpPr>
        <p:spPr>
          <a:xfrm>
            <a:off x="471225" y="950525"/>
            <a:ext cx="6569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2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can “Craft”  help us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60"/>
          <p:cNvPicPr preferRelativeResize="0"/>
          <p:nvPr/>
        </p:nvPicPr>
        <p:blipFill rotWithShape="1">
          <a:blip r:embed="rId3">
            <a:alphaModFix/>
          </a:blip>
          <a:srcRect b="30263" l="15662" r="15372" t="31722"/>
          <a:stretch/>
        </p:blipFill>
        <p:spPr>
          <a:xfrm flipH="1" rot="10800000">
            <a:off x="6671625" y="-2307898"/>
            <a:ext cx="9886973" cy="35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1"/>
          <p:cNvSpPr/>
          <p:nvPr/>
        </p:nvSpPr>
        <p:spPr>
          <a:xfrm>
            <a:off x="0" y="-55675"/>
            <a:ext cx="9144000" cy="5280300"/>
          </a:xfrm>
          <a:prstGeom prst="rect">
            <a:avLst/>
          </a:prstGeom>
          <a:solidFill>
            <a:srgbClr val="00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A4C2F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1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1"/>
          <p:cNvSpPr txBox="1"/>
          <p:nvPr/>
        </p:nvSpPr>
        <p:spPr>
          <a:xfrm>
            <a:off x="1064350" y="2052200"/>
            <a:ext cx="65112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this is our </a:t>
            </a:r>
            <a:endParaRPr b="0" i="0" sz="2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6" name="Google Shape;516;p61"/>
          <p:cNvSpPr txBox="1"/>
          <p:nvPr/>
        </p:nvSpPr>
        <p:spPr>
          <a:xfrm>
            <a:off x="1773600" y="2163450"/>
            <a:ext cx="65112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zh-TW" sz="7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Lighten Bridge</a:t>
            </a:r>
            <a:endParaRPr b="1" i="0" sz="7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7" name="Google Shape;51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975" y="2339225"/>
            <a:ext cx="8711902" cy="191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75" y="-177125"/>
            <a:ext cx="9375354" cy="5542173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2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2"/>
          <p:cNvSpPr txBox="1"/>
          <p:nvPr/>
        </p:nvSpPr>
        <p:spPr>
          <a:xfrm>
            <a:off x="201150" y="528200"/>
            <a:ext cx="84963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TW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tasks</a:t>
            </a:r>
            <a:endParaRPr b="0" i="0" sz="2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62"/>
          <p:cNvSpPr txBox="1"/>
          <p:nvPr/>
        </p:nvSpPr>
        <p:spPr>
          <a:xfrm>
            <a:off x="471225" y="950525"/>
            <a:ext cx="6569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2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can “Craft”  help us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2"/>
          <p:cNvSpPr txBox="1"/>
          <p:nvPr/>
        </p:nvSpPr>
        <p:spPr>
          <a:xfrm>
            <a:off x="471225" y="1659350"/>
            <a:ext cx="65112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After our “Usability Evaluation test”, we review our original UX design and modify it into the best condition.</a:t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7" name="Google Shape;527;p62"/>
          <p:cNvSpPr/>
          <p:nvPr/>
        </p:nvSpPr>
        <p:spPr>
          <a:xfrm>
            <a:off x="882325" y="3845750"/>
            <a:ext cx="3119100" cy="1144800"/>
          </a:xfrm>
          <a:prstGeom prst="rect">
            <a:avLst/>
          </a:prstGeom>
          <a:solidFill>
            <a:srgbClr val="00B0F0">
              <a:alpha val="5372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8" name="Google Shape;528;p62"/>
          <p:cNvSpPr/>
          <p:nvPr/>
        </p:nvSpPr>
        <p:spPr>
          <a:xfrm>
            <a:off x="3115750" y="2419350"/>
            <a:ext cx="3119100" cy="1144800"/>
          </a:xfrm>
          <a:prstGeom prst="rect">
            <a:avLst/>
          </a:prstGeom>
          <a:solidFill>
            <a:srgbClr val="00B0F0">
              <a:alpha val="5372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9" name="Google Shape;529;p62"/>
          <p:cNvSpPr/>
          <p:nvPr/>
        </p:nvSpPr>
        <p:spPr>
          <a:xfrm>
            <a:off x="5330500" y="3845750"/>
            <a:ext cx="3119100" cy="1144800"/>
          </a:xfrm>
          <a:prstGeom prst="rect">
            <a:avLst/>
          </a:prstGeom>
          <a:solidFill>
            <a:srgbClr val="00B0F0">
              <a:alpha val="5372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0" name="Google Shape;530;p62"/>
          <p:cNvSpPr txBox="1"/>
          <p:nvPr/>
        </p:nvSpPr>
        <p:spPr>
          <a:xfrm>
            <a:off x="2626575" y="3190963"/>
            <a:ext cx="2174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Reading function </a:t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1" name="Google Shape;531;p62"/>
          <p:cNvSpPr txBox="1"/>
          <p:nvPr/>
        </p:nvSpPr>
        <p:spPr>
          <a:xfrm>
            <a:off x="402525" y="4614700"/>
            <a:ext cx="23955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Translation function </a:t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2" name="Google Shape;532;p62"/>
          <p:cNvSpPr txBox="1"/>
          <p:nvPr/>
        </p:nvSpPr>
        <p:spPr>
          <a:xfrm>
            <a:off x="4572675" y="4643125"/>
            <a:ext cx="32985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Personal setting function </a:t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p62"/>
          <p:cNvSpPr txBox="1"/>
          <p:nvPr/>
        </p:nvSpPr>
        <p:spPr>
          <a:xfrm>
            <a:off x="3264550" y="2706388"/>
            <a:ext cx="28215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reading original article</a:t>
            </a:r>
            <a:endParaRPr b="0" i="0" sz="1200" u="none" cap="none" strike="noStrike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pause/play </a:t>
            </a:r>
            <a:endParaRPr b="0" i="0" sz="1200" u="none" cap="none" strike="noStrike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4" name="Google Shape;534;p62"/>
          <p:cNvSpPr txBox="1"/>
          <p:nvPr/>
        </p:nvSpPr>
        <p:spPr>
          <a:xfrm>
            <a:off x="989375" y="4109088"/>
            <a:ext cx="28215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translate one of the vocabulary/</a:t>
            </a:r>
            <a:endParaRPr b="0" i="0" sz="1200" u="none" cap="none" strike="noStrike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translate sentence  </a:t>
            </a:r>
            <a:endParaRPr b="0" i="0" sz="1200" u="none" cap="none" strike="noStrike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5" name="Google Shape;535;p62"/>
          <p:cNvSpPr txBox="1"/>
          <p:nvPr/>
        </p:nvSpPr>
        <p:spPr>
          <a:xfrm>
            <a:off x="5479300" y="4109088"/>
            <a:ext cx="28215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setting voice </a:t>
            </a:r>
            <a:endParaRPr b="0" i="0" sz="1200" u="none" cap="none" strike="noStrike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speed / volumn / type / language  </a:t>
            </a:r>
            <a:endParaRPr b="0" i="0" sz="1200" u="none" cap="none" strike="noStrike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6" name="Google Shape;536;p62"/>
          <p:cNvSpPr/>
          <p:nvPr/>
        </p:nvSpPr>
        <p:spPr>
          <a:xfrm rot="-5400000">
            <a:off x="6509925" y="3086600"/>
            <a:ext cx="548700" cy="548700"/>
          </a:xfrm>
          <a:prstGeom prst="leftUpArrow">
            <a:avLst/>
          </a:prstGeom>
          <a:solidFill>
            <a:srgbClr val="00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2"/>
          <p:cNvSpPr/>
          <p:nvPr/>
        </p:nvSpPr>
        <p:spPr>
          <a:xfrm flipH="1" rot="5400000">
            <a:off x="2167525" y="3048475"/>
            <a:ext cx="548700" cy="583500"/>
          </a:xfrm>
          <a:prstGeom prst="leftUpArrow">
            <a:avLst/>
          </a:prstGeom>
          <a:solidFill>
            <a:srgbClr val="00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2"/>
          <p:cNvSpPr/>
          <p:nvPr/>
        </p:nvSpPr>
        <p:spPr>
          <a:xfrm>
            <a:off x="4372538" y="4387200"/>
            <a:ext cx="548700" cy="203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62"/>
          <p:cNvSpPr/>
          <p:nvPr/>
        </p:nvSpPr>
        <p:spPr>
          <a:xfrm>
            <a:off x="7105775" y="631050"/>
            <a:ext cx="2257200" cy="2559900"/>
          </a:xfrm>
          <a:prstGeom prst="rect">
            <a:avLst/>
          </a:prstGeom>
          <a:solidFill>
            <a:srgbClr val="3C3C3C">
              <a:alpha val="5098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0" name="Google Shape;540;p62"/>
          <p:cNvSpPr txBox="1"/>
          <p:nvPr/>
        </p:nvSpPr>
        <p:spPr>
          <a:xfrm>
            <a:off x="7132713" y="682400"/>
            <a:ext cx="33969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reading function</a:t>
            </a:r>
            <a:endParaRPr b="0" i="0" sz="800" u="none" cap="none" strike="noStrike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zh-TW" sz="800" u="none" cap="none" strike="noStrike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pause / play</a:t>
            </a:r>
            <a:r>
              <a:rPr b="0" i="0" lang="zh-TW" sz="8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: tap.</a:t>
            </a:r>
            <a:endParaRPr b="0" i="0" sz="8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translation function</a:t>
            </a:r>
            <a:r>
              <a:rPr b="0" i="0" lang="zh-TW" sz="8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0" i="0" sz="8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zh-TW" sz="800" u="none" cap="none" strike="noStrike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translate single vocabulary</a:t>
            </a:r>
            <a:r>
              <a:rPr b="0" i="0" lang="zh-TW" sz="8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:</a:t>
            </a:r>
            <a:endParaRPr b="0" i="0" sz="8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select : turn.</a:t>
            </a:r>
            <a:endParaRPr b="0" i="0" sz="8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translate : tap.</a:t>
            </a:r>
            <a:endParaRPr b="0" i="0" sz="8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zh-TW" sz="800" u="none" cap="none" strike="noStrike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translate sentence</a:t>
            </a:r>
            <a:r>
              <a:rPr b="0" i="0" lang="zh-TW" sz="8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:</a:t>
            </a:r>
            <a:endParaRPr b="0" i="0" sz="8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upper_select : tap_shift.</a:t>
            </a:r>
            <a:endParaRPr b="0" i="0" sz="8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cursor_move : turn.</a:t>
            </a:r>
            <a:endParaRPr b="0" i="0" sz="8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lower_select : tap_shift.</a:t>
            </a:r>
            <a:endParaRPr b="0" i="0" sz="8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personal setting function</a:t>
            </a:r>
            <a:endParaRPr b="0" i="0" sz="800" u="none" cap="none" strike="noStrike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voice_speed : turn.</a:t>
            </a:r>
            <a:endParaRPr b="0" i="0" sz="8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voice_volumn : turn.</a:t>
            </a:r>
            <a:endParaRPr b="0" i="0" sz="8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voice_feature : turn.</a:t>
            </a:r>
            <a:endParaRPr b="0" i="0" sz="8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langauge : turn.</a:t>
            </a:r>
            <a:endParaRPr b="0" i="0" sz="8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interval_switch : tap_shif.</a:t>
            </a:r>
            <a:endParaRPr b="0" i="0" sz="8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function switch</a:t>
            </a:r>
            <a:r>
              <a:rPr b="0" i="0" lang="zh-TW" sz="8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: touch_shift.</a:t>
            </a:r>
            <a:endParaRPr b="0" i="0" sz="8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TW" sz="800" u="none" cap="none" strike="noStrike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weak_up </a:t>
            </a:r>
            <a:r>
              <a:rPr b="0" i="0" lang="zh-TW" sz="8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 touch.</a:t>
            </a:r>
            <a:endParaRPr b="0" i="0" sz="8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3"/>
          <p:cNvSpPr/>
          <p:nvPr/>
        </p:nvSpPr>
        <p:spPr>
          <a:xfrm>
            <a:off x="0" y="-55675"/>
            <a:ext cx="9144000" cy="5280300"/>
          </a:xfrm>
          <a:prstGeom prst="rect">
            <a:avLst/>
          </a:prstGeom>
          <a:solidFill>
            <a:srgbClr val="00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A4C2F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63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63"/>
          <p:cNvSpPr txBox="1"/>
          <p:nvPr/>
        </p:nvSpPr>
        <p:spPr>
          <a:xfrm>
            <a:off x="201150" y="2128400"/>
            <a:ext cx="84963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</a:t>
            </a:r>
            <a:r>
              <a:rPr b="0" i="0" lang="zh-TW" sz="2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video</a:t>
            </a:r>
            <a:endParaRPr b="0" i="0" sz="2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8" name="Google Shape;548;p63"/>
          <p:cNvSpPr txBox="1"/>
          <p:nvPr/>
        </p:nvSpPr>
        <p:spPr>
          <a:xfrm>
            <a:off x="471225" y="2550725"/>
            <a:ext cx="6569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2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can “Craft”  help us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50" y="4749850"/>
            <a:ext cx="1297470" cy="3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912" y="-55675"/>
            <a:ext cx="770497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3"/>
          <p:cNvSpPr/>
          <p:nvPr/>
        </p:nvSpPr>
        <p:spPr>
          <a:xfrm>
            <a:off x="6039500" y="4749850"/>
            <a:ext cx="802500" cy="393600"/>
          </a:xfrm>
          <a:prstGeom prst="rect">
            <a:avLst/>
          </a:prstGeom>
          <a:solidFill>
            <a:srgbClr val="00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A4C2F4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4"/>
          <p:cNvSpPr/>
          <p:nvPr/>
        </p:nvSpPr>
        <p:spPr>
          <a:xfrm>
            <a:off x="0" y="-55675"/>
            <a:ext cx="9144000" cy="5280300"/>
          </a:xfrm>
          <a:prstGeom prst="rect">
            <a:avLst/>
          </a:prstGeom>
          <a:solidFill>
            <a:srgbClr val="00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A4C2F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64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is video is about LightenBridge_final" id="558" name="Google Shape;558;p64" title="LightenBridge_fina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8825" y="-1018550"/>
            <a:ext cx="9277550" cy="69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0325" y="4684600"/>
            <a:ext cx="1297470" cy="3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7"/>
          <p:cNvPicPr preferRelativeResize="0"/>
          <p:nvPr/>
        </p:nvPicPr>
        <p:blipFill rotWithShape="1">
          <a:blip r:embed="rId3">
            <a:alphaModFix/>
          </a:blip>
          <a:srcRect b="7646" l="0" r="0" t="0"/>
          <a:stretch/>
        </p:blipFill>
        <p:spPr>
          <a:xfrm>
            <a:off x="0" y="0"/>
            <a:ext cx="913864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150" y="4749850"/>
            <a:ext cx="1297470" cy="3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5"/>
          <p:cNvSpPr/>
          <p:nvPr/>
        </p:nvSpPr>
        <p:spPr>
          <a:xfrm>
            <a:off x="0" y="-55675"/>
            <a:ext cx="9144000" cy="5280300"/>
          </a:xfrm>
          <a:prstGeom prst="rect">
            <a:avLst/>
          </a:prstGeom>
          <a:solidFill>
            <a:srgbClr val="00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A4C2F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65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65"/>
          <p:cNvSpPr txBox="1"/>
          <p:nvPr/>
        </p:nvSpPr>
        <p:spPr>
          <a:xfrm>
            <a:off x="5323972" y="1383175"/>
            <a:ext cx="40023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</a:pPr>
            <a:r>
              <a:rPr b="0" i="0" lang="zh-TW" sz="10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Three</a:t>
            </a:r>
            <a:endParaRPr b="0" i="0" sz="10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67" name="Google Shape;567;p65"/>
          <p:cNvPicPr preferRelativeResize="0"/>
          <p:nvPr/>
        </p:nvPicPr>
        <p:blipFill rotWithShape="1">
          <a:blip r:embed="rId3">
            <a:alphaModFix/>
          </a:blip>
          <a:srcRect b="30646" l="16485" r="15587" t="32313"/>
          <a:stretch/>
        </p:blipFill>
        <p:spPr>
          <a:xfrm rot="-2214508">
            <a:off x="5349922" y="2052172"/>
            <a:ext cx="7923651" cy="2884201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5"/>
          <p:cNvSpPr txBox="1"/>
          <p:nvPr/>
        </p:nvSpPr>
        <p:spPr>
          <a:xfrm>
            <a:off x="4893950" y="2679800"/>
            <a:ext cx="30000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future plan</a:t>
            </a:r>
            <a:endParaRPr b="0" i="0" sz="1800" u="none" cap="none" strike="noStrike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69" name="Google Shape;569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150" y="4749850"/>
            <a:ext cx="1297470" cy="3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5"/>
          <p:cNvPicPr preferRelativeResize="0"/>
          <p:nvPr/>
        </p:nvPicPr>
        <p:blipFill rotWithShape="1">
          <a:blip r:embed="rId3">
            <a:alphaModFix/>
          </a:blip>
          <a:srcRect b="30646" l="16485" r="15587" t="32313"/>
          <a:stretch/>
        </p:blipFill>
        <p:spPr>
          <a:xfrm rot="8581521">
            <a:off x="-4233979" y="323748"/>
            <a:ext cx="7923649" cy="288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12" y="-76188"/>
            <a:ext cx="9522575" cy="53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6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150" y="4749850"/>
            <a:ext cx="1297470" cy="3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6"/>
          <p:cNvSpPr txBox="1"/>
          <p:nvPr/>
        </p:nvSpPr>
        <p:spPr>
          <a:xfrm>
            <a:off x="421200" y="1109850"/>
            <a:ext cx="48561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A7E0"/>
                </a:solidFill>
                <a:latin typeface="Arial"/>
                <a:ea typeface="Arial"/>
                <a:cs typeface="Arial"/>
                <a:sym typeface="Arial"/>
              </a:rPr>
              <a:t>In the future, we </a:t>
            </a:r>
            <a:r>
              <a:rPr lang="zh-TW">
                <a:solidFill>
                  <a:srgbClr val="00A7E0"/>
                </a:solidFill>
              </a:rPr>
              <a:t>hope</a:t>
            </a:r>
            <a:r>
              <a:rPr b="0" i="0" lang="zh-TW" sz="1400" u="none" cap="none" strike="noStrike">
                <a:solidFill>
                  <a:srgbClr val="00A7E0"/>
                </a:solidFill>
                <a:latin typeface="Arial"/>
                <a:ea typeface="Arial"/>
                <a:cs typeface="Arial"/>
                <a:sym typeface="Arial"/>
              </a:rPr>
              <a:t> to develope Googel Chrome plugins </a:t>
            </a:r>
            <a:endParaRPr b="0" i="0" sz="1400" u="none" cap="none" strike="noStrike">
              <a:solidFill>
                <a:srgbClr val="00A7E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A7E0"/>
                </a:solidFill>
                <a:latin typeface="Arial"/>
                <a:ea typeface="Arial"/>
                <a:cs typeface="Arial"/>
                <a:sym typeface="Arial"/>
              </a:rPr>
              <a:t>to make foreign-language website surfing a lot more easier than before for blind people.</a:t>
            </a:r>
            <a:endParaRPr b="0" i="0" sz="1400" u="none" cap="none" strike="noStrike">
              <a:solidFill>
                <a:srgbClr val="00A7E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66"/>
          <p:cNvSpPr txBox="1"/>
          <p:nvPr/>
        </p:nvSpPr>
        <p:spPr>
          <a:xfrm>
            <a:off x="201150" y="528200"/>
            <a:ext cx="84963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future plan</a:t>
            </a:r>
            <a:endParaRPr b="0" i="0" sz="2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7"/>
          <p:cNvSpPr/>
          <p:nvPr/>
        </p:nvSpPr>
        <p:spPr>
          <a:xfrm>
            <a:off x="0" y="-55675"/>
            <a:ext cx="9144000" cy="5280300"/>
          </a:xfrm>
          <a:prstGeom prst="rect">
            <a:avLst/>
          </a:prstGeom>
          <a:solidFill>
            <a:srgbClr val="00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A4C2F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67"/>
          <p:cNvSpPr txBox="1"/>
          <p:nvPr>
            <p:ph idx="12" type="sldNum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6" name="Google Shape;58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263" y="4259975"/>
            <a:ext cx="1297470" cy="3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7"/>
          <p:cNvSpPr txBox="1"/>
          <p:nvPr/>
        </p:nvSpPr>
        <p:spPr>
          <a:xfrm>
            <a:off x="312750" y="1868750"/>
            <a:ext cx="8518500" cy="17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zh-TW" sz="7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Lighten Bridge</a:t>
            </a:r>
            <a:endParaRPr b="0" i="0" sz="7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construct the bridge between the dark and the universe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8"/>
          <p:cNvSpPr/>
          <p:nvPr/>
        </p:nvSpPr>
        <p:spPr>
          <a:xfrm>
            <a:off x="0" y="0"/>
            <a:ext cx="9144000" cy="5280300"/>
          </a:xfrm>
          <a:prstGeom prst="rect">
            <a:avLst/>
          </a:prstGeom>
          <a:solidFill>
            <a:srgbClr val="00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A4C2F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68"/>
          <p:cNvSpPr txBox="1"/>
          <p:nvPr/>
        </p:nvSpPr>
        <p:spPr>
          <a:xfrm>
            <a:off x="98505" y="4635101"/>
            <a:ext cx="5166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104 28 18 12號字</a:t>
            </a:r>
            <a:endParaRPr b="0" i="0" sz="1800" u="none" cap="none" strike="noStrike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4" name="Google Shape;594;p68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8"/>
          <p:cNvPicPr preferRelativeResize="0"/>
          <p:nvPr/>
        </p:nvPicPr>
        <p:blipFill rotWithShape="1">
          <a:blip r:embed="rId3">
            <a:alphaModFix/>
          </a:blip>
          <a:srcRect b="7646" l="0" r="0" t="0"/>
          <a:stretch/>
        </p:blipFill>
        <p:spPr>
          <a:xfrm>
            <a:off x="0" y="0"/>
            <a:ext cx="913864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4825" y="1090775"/>
            <a:ext cx="3114349" cy="31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150" y="4749850"/>
            <a:ext cx="1297470" cy="3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9"/>
          <p:cNvSpPr/>
          <p:nvPr/>
        </p:nvSpPr>
        <p:spPr>
          <a:xfrm>
            <a:off x="0" y="-55675"/>
            <a:ext cx="9144000" cy="5280300"/>
          </a:xfrm>
          <a:prstGeom prst="rect">
            <a:avLst/>
          </a:prstGeom>
          <a:solidFill>
            <a:srgbClr val="00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A4C2F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9"/>
          <p:cNvSpPr txBox="1"/>
          <p:nvPr/>
        </p:nvSpPr>
        <p:spPr>
          <a:xfrm>
            <a:off x="1919850" y="1905300"/>
            <a:ext cx="5304300" cy="1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zh-TW" sz="7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300,000,000</a:t>
            </a:r>
            <a:endParaRPr b="0" i="0" sz="7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" name="Google Shape;20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84" y="14743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179" y="14743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614" y="14743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309" y="14743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858" y="14743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0553" y="14743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3988" y="14743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683" y="14743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6849" y="141005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1545" y="141005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4980" y="141005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9675" y="141005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3223" y="141005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7919" y="141005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1354" y="141005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6049" y="141005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4215" y="14100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8911" y="14100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2346" y="14100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7041" y="14100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589" y="14100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5285" y="14100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8720" y="14100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415" y="14100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5894" y="14742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0590" y="14742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4025" y="14742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59" y="786857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455" y="786857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890" y="786857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585" y="786857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9133" y="786857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829" y="786857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7264" y="786857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1959" y="786857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125" y="780432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4820" y="780432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255" y="780432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2951" y="780432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6499" y="780432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1194" y="780432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4629" y="780432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9325" y="780432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7491" y="780428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2186" y="780428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5621" y="780428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0317" y="780428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3865" y="780428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8560" y="780428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1995" y="780428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6691" y="780428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170" y="786848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3865" y="786848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7300" y="786848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05" y="143687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801" y="143687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236" y="143687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931" y="143687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3479" y="143687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175" y="143687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1610" y="143687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6305" y="143687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4471" y="1430447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9167" y="1430447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2602" y="1430447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7297" y="1430447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845" y="1430447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541" y="1430447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8976" y="1430447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3671" y="1430447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1837" y="143044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6533" y="143044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9968" y="143044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4663" y="143044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8211" y="143044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2907" y="143044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6342" y="143044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037" y="143044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516" y="143686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8212" y="143686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1647" y="143686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96" y="3087768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691" y="3087768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126" y="3087768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822" y="3087768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5370" y="3087768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066" y="3087768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3501" y="3087768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8196" y="3087768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6362" y="308134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1057" y="308134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4492" y="308134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9188" y="308134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2736" y="308134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7431" y="308134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0866" y="308134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5562" y="308134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3728" y="3081339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8423" y="3081339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1858" y="3081339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6554" y="3081339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0102" y="3081339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4797" y="3081339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8232" y="3081339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2928" y="3081339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5407" y="3087759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0102" y="3087759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3537" y="3087759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72" y="3727196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967" y="3727196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2" y="3727196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098" y="3727196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8646" y="3727196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341" y="3727196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6776" y="3727196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1472" y="3727196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9637" y="372077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4333" y="372077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7768" y="372077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2463" y="372077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6012" y="372077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0707" y="372077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4142" y="372077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8837" y="372077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7003" y="3720766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1699" y="3720766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5134" y="3720766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9829" y="3720766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3377" y="3720766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8073" y="3720766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1508" y="3720766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6203" y="3720766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8682" y="3727186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3378" y="3727186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6813" y="3727186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18" y="4377211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313" y="4377211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748" y="4377211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444" y="4377211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992" y="4377211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7687" y="4377211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1122" y="4377211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5818" y="4377211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3984" y="4370785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679" y="4370785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2114" y="4370785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6810" y="4370785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0358" y="4370785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5053" y="4370785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8488" y="4370785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184" y="4370785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1350" y="4370781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6045" y="4370781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9480" y="4370781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4175" y="4370781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7724" y="4370781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2419" y="4370781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5854" y="4370781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0550" y="4370781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3029" y="4377201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7724" y="4377201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1159" y="4377201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8825" y="147420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2100" y="786848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6447" y="143686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0204" y="3088538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3480" y="3727965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7826" y="4377981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7247" y="227506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2047" y="227506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6847" y="227506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1647" y="227506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6447" y="227506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447" y="227506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647" y="227506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847" y="227506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047" y="2275063"/>
            <a:ext cx="617060" cy="59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47" y="2275063"/>
            <a:ext cx="617060" cy="590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/>
          <p:nvPr/>
        </p:nvSpPr>
        <p:spPr>
          <a:xfrm>
            <a:off x="0" y="-55675"/>
            <a:ext cx="9144000" cy="5280300"/>
          </a:xfrm>
          <a:prstGeom prst="rect">
            <a:avLst/>
          </a:prstGeom>
          <a:solidFill>
            <a:srgbClr val="00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A4C2F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94" y="-1"/>
            <a:ext cx="9119506" cy="527221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0"/>
          <p:cNvSpPr/>
          <p:nvPr/>
        </p:nvSpPr>
        <p:spPr>
          <a:xfrm>
            <a:off x="0" y="47587"/>
            <a:ext cx="9144000" cy="5280301"/>
          </a:xfrm>
          <a:prstGeom prst="rect">
            <a:avLst/>
          </a:prstGeom>
          <a:solidFill>
            <a:srgbClr val="FFFFFF">
              <a:alpha val="1882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1175" y="1441863"/>
            <a:ext cx="2207625" cy="22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177850" y="2058025"/>
            <a:ext cx="1606374" cy="160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/>
          <p:nvPr/>
        </p:nvSpPr>
        <p:spPr>
          <a:xfrm>
            <a:off x="0" y="-55675"/>
            <a:ext cx="9144000" cy="5280300"/>
          </a:xfrm>
          <a:prstGeom prst="rect">
            <a:avLst/>
          </a:prstGeom>
          <a:solidFill>
            <a:srgbClr val="00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A4C2F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94" y="-1"/>
            <a:ext cx="9119506" cy="527221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1"/>
          <p:cNvSpPr/>
          <p:nvPr/>
        </p:nvSpPr>
        <p:spPr>
          <a:xfrm>
            <a:off x="0" y="47587"/>
            <a:ext cx="9144000" cy="5280300"/>
          </a:xfrm>
          <a:prstGeom prst="rect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1175" y="1441863"/>
            <a:ext cx="2207625" cy="22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0550" y="849250"/>
            <a:ext cx="1208774" cy="120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177850" y="2058025"/>
            <a:ext cx="1606374" cy="160637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1"/>
          <p:cNvSpPr/>
          <p:nvPr/>
        </p:nvSpPr>
        <p:spPr>
          <a:xfrm rot="2700000">
            <a:off x="2117203" y="466940"/>
            <a:ext cx="91217" cy="21624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/>
          <p:nvPr/>
        </p:nvSpPr>
        <p:spPr>
          <a:xfrm>
            <a:off x="0" y="-55675"/>
            <a:ext cx="9144000" cy="5280300"/>
          </a:xfrm>
          <a:prstGeom prst="rect">
            <a:avLst/>
          </a:prstGeom>
          <a:solidFill>
            <a:srgbClr val="00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A4C2F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94" y="-1"/>
            <a:ext cx="9119506" cy="527221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2"/>
          <p:cNvSpPr/>
          <p:nvPr/>
        </p:nvSpPr>
        <p:spPr>
          <a:xfrm>
            <a:off x="0" y="47587"/>
            <a:ext cx="9144000" cy="5280300"/>
          </a:xfrm>
          <a:prstGeom prst="rect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1175" y="1441863"/>
            <a:ext cx="2207625" cy="22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0550" y="849250"/>
            <a:ext cx="1208774" cy="120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0650" y="802825"/>
            <a:ext cx="1301626" cy="130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177850" y="2058025"/>
            <a:ext cx="1606374" cy="160637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2"/>
          <p:cNvSpPr/>
          <p:nvPr/>
        </p:nvSpPr>
        <p:spPr>
          <a:xfrm rot="2700000">
            <a:off x="2117203" y="466940"/>
            <a:ext cx="91217" cy="21624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2"/>
          <p:cNvSpPr/>
          <p:nvPr/>
        </p:nvSpPr>
        <p:spPr>
          <a:xfrm rot="2700000">
            <a:off x="7271853" y="372402"/>
            <a:ext cx="91217" cy="21624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/>
          <p:nvPr/>
        </p:nvSpPr>
        <p:spPr>
          <a:xfrm>
            <a:off x="0" y="-55675"/>
            <a:ext cx="9144000" cy="5280300"/>
          </a:xfrm>
          <a:prstGeom prst="rect">
            <a:avLst/>
          </a:prstGeom>
          <a:solidFill>
            <a:srgbClr val="00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A4C2F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3"/>
          <p:cNvSpPr txBox="1"/>
          <p:nvPr/>
        </p:nvSpPr>
        <p:spPr>
          <a:xfrm>
            <a:off x="811229" y="1477465"/>
            <a:ext cx="7730400" cy="17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zh-TW" sz="7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Lighten Bridge</a:t>
            </a:r>
            <a:endParaRPr b="0" i="0" sz="7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2" name="Google Shape;422;p53"/>
          <p:cNvSpPr/>
          <p:nvPr/>
        </p:nvSpPr>
        <p:spPr>
          <a:xfrm>
            <a:off x="533850" y="2566575"/>
            <a:ext cx="82851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straightforward tool that helps blind people to read and do translations</a:t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53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3"/>
          <p:cNvSpPr/>
          <p:nvPr/>
        </p:nvSpPr>
        <p:spPr>
          <a:xfrm>
            <a:off x="1120765" y="3522221"/>
            <a:ext cx="7163137" cy="15865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: Majestic Cliff Hatters KJEM</a:t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Company  group : Logitech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27.10.2018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M.L., wu, Institute of Communications Eng.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S.Z., </a:t>
            </a:r>
            <a:r>
              <a:rPr lang="zh-TW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  <a:r>
              <a:rPr b="0" i="0" lang="zh-TW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seng, Institute of Biomedical Eng.</a:t>
            </a:r>
            <a:endParaRPr b="0" i="0" sz="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C.L., Lu, Institute of Electrical and Control Eng.</a:t>
            </a:r>
            <a:endParaRPr b="0" i="0" sz="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A. Y., l</a:t>
            </a:r>
            <a:r>
              <a:rPr lang="zh-TW" sz="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</a:t>
            </a:r>
            <a:r>
              <a:rPr b="0" i="0" lang="zh-TW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n, Institute of Communications Eng.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5" name="Google Shape;425;p53"/>
          <p:cNvPicPr preferRelativeResize="0"/>
          <p:nvPr/>
        </p:nvPicPr>
        <p:blipFill rotWithShape="1">
          <a:blip r:embed="rId3">
            <a:alphaModFix/>
          </a:blip>
          <a:srcRect b="40510" l="15812" r="15962" t="31137"/>
          <a:stretch/>
        </p:blipFill>
        <p:spPr>
          <a:xfrm rot="10800000">
            <a:off x="16279" y="-1218954"/>
            <a:ext cx="9127721" cy="2532177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3"/>
          <p:cNvSpPr/>
          <p:nvPr/>
        </p:nvSpPr>
        <p:spPr>
          <a:xfrm>
            <a:off x="-3350" y="1096525"/>
            <a:ext cx="9144000" cy="443700"/>
          </a:xfrm>
          <a:prstGeom prst="rect">
            <a:avLst/>
          </a:prstGeom>
          <a:solidFill>
            <a:srgbClr val="00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A4C2F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53"/>
          <p:cNvPicPr preferRelativeResize="0"/>
          <p:nvPr/>
        </p:nvPicPr>
        <p:blipFill rotWithShape="1">
          <a:blip r:embed="rId4">
            <a:alphaModFix/>
          </a:blip>
          <a:srcRect b="18207" l="18778" r="16244" t="12850"/>
          <a:stretch/>
        </p:blipFill>
        <p:spPr>
          <a:xfrm>
            <a:off x="5456625" y="2788050"/>
            <a:ext cx="691900" cy="7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1411" y="3059046"/>
            <a:ext cx="1297474" cy="393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7550" y="2881349"/>
            <a:ext cx="653100" cy="6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4"/>
          <p:cNvSpPr/>
          <p:nvPr/>
        </p:nvSpPr>
        <p:spPr>
          <a:xfrm>
            <a:off x="0" y="-55675"/>
            <a:ext cx="9144000" cy="5280300"/>
          </a:xfrm>
          <a:prstGeom prst="rect">
            <a:avLst/>
          </a:prstGeom>
          <a:solidFill>
            <a:srgbClr val="00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A4C2F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4"/>
          <p:cNvSpPr txBox="1"/>
          <p:nvPr/>
        </p:nvSpPr>
        <p:spPr>
          <a:xfrm>
            <a:off x="201151" y="528200"/>
            <a:ext cx="2829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zh-TW" sz="3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b="0" i="0" sz="36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6" name="Google Shape;436;p54"/>
          <p:cNvSpPr txBox="1"/>
          <p:nvPr/>
        </p:nvSpPr>
        <p:spPr>
          <a:xfrm>
            <a:off x="486275" y="1220599"/>
            <a:ext cx="6870000" cy="3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</a:t>
            </a:r>
            <a:r>
              <a:rPr b="1" i="0" lang="zh-TW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Problems of reading foreign languages</a:t>
            </a:r>
            <a:endParaRPr b="1" i="0" sz="1800" u="none" cap="none" strike="noStrike">
              <a:solidFill>
                <a:srgbClr val="FFFFFF"/>
              </a:solidFill>
            </a:endParaRPr>
          </a:p>
          <a:p>
            <a:pPr indent="0" lvl="2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b="0" i="0" lang="zh-TW" sz="14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0" i="0" lang="zh-TW" sz="12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User goals and Usability goals</a:t>
            </a:r>
            <a:endParaRPr b="0" i="0" sz="1200" u="none" cap="none" strike="noStrike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2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b="0" i="0" lang="zh-TW" sz="12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User scenarios</a:t>
            </a:r>
            <a:endParaRPr b="0" i="0" sz="1200" u="none" cap="none" strike="noStrike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r>
              <a:rPr b="1" i="0" lang="zh-TW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can “Craft”  help us </a:t>
            </a:r>
            <a:endParaRPr b="1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-craft and  Lighten Bridge </a:t>
            </a:r>
            <a:endParaRPr b="0" i="0" sz="1200" u="none" cap="none" strike="noStrike">
              <a:solidFill>
                <a:srgbClr val="D9D9D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</a:t>
            </a:r>
            <a:r>
              <a:rPr b="0" i="0" lang="zh-TW" sz="12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User tasks and demo</a:t>
            </a:r>
            <a:endParaRPr sz="1200">
              <a:solidFill>
                <a:srgbClr val="D9D9D9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zh-TW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</a:t>
            </a:r>
            <a:r>
              <a:rPr b="1" i="0" lang="zh-TW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future plan</a:t>
            </a:r>
            <a:endParaRPr b="1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7" name="Google Shape;437;p54"/>
          <p:cNvSpPr txBox="1"/>
          <p:nvPr>
            <p:ph idx="12" type="sldNum"/>
          </p:nvPr>
        </p:nvSpPr>
        <p:spPr>
          <a:xfrm>
            <a:off x="8556784" y="4749850"/>
            <a:ext cx="548775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50" y="4749850"/>
            <a:ext cx="1297470" cy="3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0512" y="-76200"/>
            <a:ext cx="770497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4"/>
          <p:cNvSpPr/>
          <p:nvPr/>
        </p:nvSpPr>
        <p:spPr>
          <a:xfrm>
            <a:off x="5231300" y="4440000"/>
            <a:ext cx="2829000" cy="627300"/>
          </a:xfrm>
          <a:prstGeom prst="rect">
            <a:avLst/>
          </a:prstGeom>
          <a:solidFill>
            <a:srgbClr val="00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A4C2F4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主题">
  <a:themeElements>
    <a:clrScheme name="自定义 2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1A8779"/>
      </a:accent1>
      <a:accent2>
        <a:srgbClr val="24AD98"/>
      </a:accent2>
      <a:accent3>
        <a:srgbClr val="2AC3AC"/>
      </a:accent3>
      <a:accent4>
        <a:srgbClr val="38DBC7"/>
      </a:accent4>
      <a:accent5>
        <a:srgbClr val="9BEDD8"/>
      </a:accent5>
      <a:accent6>
        <a:srgbClr val="515151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主题">
  <a:themeElements>
    <a:clrScheme name="自定义 2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1A8779"/>
      </a:accent1>
      <a:accent2>
        <a:srgbClr val="24AD98"/>
      </a:accent2>
      <a:accent3>
        <a:srgbClr val="2AC3AC"/>
      </a:accent3>
      <a:accent4>
        <a:srgbClr val="38DBC7"/>
      </a:accent4>
      <a:accent5>
        <a:srgbClr val="9BEDD8"/>
      </a:accent5>
      <a:accent6>
        <a:srgbClr val="515151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